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20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7E331-E244-47A0-B3C7-03BA920B312F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667AF-3DD1-4B6D-A3D7-CA12B3D01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911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252482-4D6A-40A3-81D1-6C8E2A62BA26}" type="datetime1">
              <a:rPr lang="ru-RU" smtClean="0"/>
              <a:t>26.01.2017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A9EE80-F322-407C-8458-FAB50BCEDD8B}" type="datetime1">
              <a:rPr lang="ru-RU" smtClean="0"/>
              <a:t>26.01.2017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2D8B0E-1A24-45C1-98CA-05A7D9A0CEA6}" type="datetime1">
              <a:rPr lang="ru-RU" smtClean="0"/>
              <a:t>26.01.2017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42B10B-8E30-4A49-9B1D-58440FA07D51}" type="datetime1">
              <a:rPr lang="ru-RU" smtClean="0"/>
              <a:t>26.01.2017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30CFE-9658-4B00-99F9-9745586A6E99}" type="datetime1">
              <a:rPr lang="ru-RU" smtClean="0"/>
              <a:t>26.01.2017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2FBA0-3F49-4B5E-9773-C567C3A41C1D}" type="datetime1">
              <a:rPr lang="ru-RU" smtClean="0"/>
              <a:t>26.01.2017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F5D2BF-C653-4CCA-B08A-391B6C4D12F0}" type="datetime1">
              <a:rPr lang="ru-RU" smtClean="0"/>
              <a:t>26.01.2017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5283E95-9476-45B0-9E6C-54F537B8788E}" type="datetime1">
              <a:rPr lang="ru-RU" smtClean="0"/>
              <a:t>26.01.2017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FEE3CFC-79BD-438B-9EB2-187C92062788}" type="datetime1">
              <a:rPr lang="ru-RU" smtClean="0"/>
              <a:t>26.01.2017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5D33F0-EC20-4F6F-941B-4AFB13C4662E}" type="datetime1">
              <a:rPr lang="ru-RU" smtClean="0"/>
              <a:t>26.01.2017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8A15A2-557F-4312-A8A6-5F16D7E15B16}" type="datetime1">
              <a:rPr lang="ru-RU" smtClean="0"/>
              <a:t>26.01.2017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BD65A-8A8C-4A7F-B554-F166A07FD36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663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BACCA-A6BA-4A78-85EA-AB9D7426EAC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201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6D017-6A2E-4AB0-8F1A-0604812D38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254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3E755-B000-4BAC-A4A4-DE28BDF894E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66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7F2CB-3015-4E94-B4E2-FD0F538260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118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E78A3-FEAE-4DAF-8232-9859BE2DC78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176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9D73C-DA98-4E66-AC46-B6E19B0860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0313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EECD0-CFC6-4F17-AC31-2D8FEFC654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313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26034-B07B-49E4-9C55-45FBAC2589C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059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6374B-0738-4222-BB3B-8AAAAD45F3A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047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4A8CD-8FE7-492A-83E1-79FED4A4AD3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5725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BD65A-8A8C-4A7F-B554-F166A07FD36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3907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BACCA-A6BA-4A78-85EA-AB9D7426EAC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3626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6D017-6A2E-4AB0-8F1A-0604812D38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7935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3E755-B000-4BAC-A4A4-DE28BDF894E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3291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7F2CB-3015-4E94-B4E2-FD0F538260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1469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E78A3-FEAE-4DAF-8232-9859BE2DC78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1432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9D73C-DA98-4E66-AC46-B6E19B0860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3022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EECD0-CFC6-4F17-AC31-2D8FEFC654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2713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26034-B07B-49E4-9C55-45FBAC2589C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15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6374B-0738-4222-BB3B-8AAAAD45F3A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9280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4A8CD-8FE7-492A-83E1-79FED4A4AD3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36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BD65A-8A8C-4A7F-B554-F166A07FD36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396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BACCA-A6BA-4A78-85EA-AB9D7426EAC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6808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6D017-6A2E-4AB0-8F1A-0604812D38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1983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3E755-B000-4BAC-A4A4-DE28BDF894E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9590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7F2CB-3015-4E94-B4E2-FD0F538260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7371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E78A3-FEAE-4DAF-8232-9859BE2DC78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30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9D73C-DA98-4E66-AC46-B6E19B0860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3278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EECD0-CFC6-4F17-AC31-2D8FEFC654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7165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26034-B07B-49E4-9C55-45FBAC2589C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069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6374B-0738-4222-BB3B-8AAAAD45F3A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689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4A8CD-8FE7-492A-83E1-79FED4A4AD3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808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BD65A-8A8C-4A7F-B554-F166A07FD36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481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BACCA-A6BA-4A78-85EA-AB9D7426EAC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6456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6D017-6A2E-4AB0-8F1A-0604812D38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1982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3E755-B000-4BAC-A4A4-DE28BDF894E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1874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7F2CB-3015-4E94-B4E2-FD0F538260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1494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E78A3-FEAE-4DAF-8232-9859BE2DC78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808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9D73C-DA98-4E66-AC46-B6E19B0860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592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EECD0-CFC6-4F17-AC31-2D8FEFC654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105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26034-B07B-49E4-9C55-45FBAC2589C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1095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6374B-0738-4222-BB3B-8AAAAD45F3A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5172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4A8CD-8FE7-492A-83E1-79FED4A4AD3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6D3429A-50F5-4F3E-A8C4-B4718685142A}" type="datetime1">
              <a:rPr lang="ru-RU" smtClean="0"/>
              <a:t>26.01.2017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80C15C-989C-4B08-8B66-993C7377DA2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76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80C15C-989C-4B08-8B66-993C7377DA2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96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80C15C-989C-4B08-8B66-993C7377DA2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911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80C15C-989C-4B08-8B66-993C7377DA2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70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87900" y="836613"/>
            <a:ext cx="4176713" cy="2447925"/>
          </a:xfrm>
        </p:spPr>
        <p:txBody>
          <a:bodyPr/>
          <a:lstStyle/>
          <a:p>
            <a:pPr eaLnBrk="1" hangingPunct="1"/>
            <a:r>
              <a:rPr lang="ru-RU" sz="5400" smtClean="0"/>
              <a:t>Кремний и его соединения</a:t>
            </a:r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4141788" cy="4608513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88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8785225" cy="605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6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8353425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73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44675"/>
            <a:ext cx="3024188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9750" y="908050"/>
            <a:ext cx="3455988" cy="82232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b="1" smtClean="0">
                <a:solidFill>
                  <a:srgbClr val="000000"/>
                </a:solidFill>
              </a:rPr>
              <a:t>Кристаллический кремний</a:t>
            </a: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323850" y="4581525"/>
            <a:ext cx="4032250" cy="155257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i="1" smtClean="0">
                <a:solidFill>
                  <a:srgbClr val="000000"/>
                </a:solidFill>
              </a:rPr>
              <a:t>Обладает металлическим блеском, тугоплавкий, очень твердый, полупроводник</a:t>
            </a: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2627313" y="260350"/>
            <a:ext cx="4897437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b="1" smtClean="0">
                <a:solidFill>
                  <a:srgbClr val="333399"/>
                </a:solidFill>
              </a:rPr>
              <a:t>Аллотропные модификации</a:t>
            </a:r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5580063" y="908050"/>
            <a:ext cx="2952750" cy="82232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b="1" smtClean="0">
                <a:solidFill>
                  <a:srgbClr val="000000"/>
                </a:solidFill>
              </a:rPr>
              <a:t>Аморфный кремний</a:t>
            </a:r>
          </a:p>
        </p:txBody>
      </p:sp>
      <p:sp>
        <p:nvSpPr>
          <p:cNvPr id="5127" name="Text Box 9"/>
          <p:cNvSpPr txBox="1">
            <a:spLocks noChangeArrowheads="1"/>
          </p:cNvSpPr>
          <p:nvPr/>
        </p:nvSpPr>
        <p:spPr bwMode="auto">
          <a:xfrm>
            <a:off x="4932363" y="1989138"/>
            <a:ext cx="4032250" cy="82232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i="1" smtClean="0">
                <a:solidFill>
                  <a:srgbClr val="000000"/>
                </a:solidFill>
              </a:rPr>
              <a:t>Бурый порошок, диэлектрик</a:t>
            </a:r>
          </a:p>
        </p:txBody>
      </p:sp>
    </p:spTree>
    <p:extLst>
      <p:ext uri="{BB962C8B-B14F-4D97-AF65-F5344CB8AC3E}">
        <p14:creationId xmlns:p14="http://schemas.microsoft.com/office/powerpoint/2010/main" val="323447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3300"/>
                </a:solidFill>
              </a:rPr>
              <a:t>Химические свойства кремния</a:t>
            </a: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485775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smtClean="0"/>
              <a:t>1) С неметаллами</a:t>
            </a:r>
          </a:p>
          <a:p>
            <a:pPr marL="609600" indent="-609600" algn="ctr" eaLnBrk="1" hangingPunct="1">
              <a:buFontTx/>
              <a:buNone/>
            </a:pPr>
            <a:r>
              <a:rPr lang="en-US" sz="4000" b="1" smtClean="0">
                <a:solidFill>
                  <a:schemeClr val="accent2"/>
                </a:solidFill>
              </a:rPr>
              <a:t>Si + 2F</a:t>
            </a:r>
            <a:r>
              <a:rPr lang="en-US" sz="4000" b="1" baseline="-25000" smtClean="0">
                <a:solidFill>
                  <a:schemeClr val="accent2"/>
                </a:solidFill>
              </a:rPr>
              <a:t>2</a:t>
            </a:r>
            <a:r>
              <a:rPr lang="en-US" sz="4000" b="1" smtClean="0">
                <a:solidFill>
                  <a:schemeClr val="accent2"/>
                </a:solidFill>
              </a:rPr>
              <a:t> </a:t>
            </a:r>
            <a:r>
              <a:rPr lang="en-US" sz="4000" b="1" smtClean="0">
                <a:solidFill>
                  <a:schemeClr val="accent2"/>
                </a:solidFill>
                <a:sym typeface="Symbol" panose="05050102010706020507" pitchFamily="18" charset="2"/>
              </a:rPr>
              <a:t> SiF</a:t>
            </a:r>
            <a:r>
              <a:rPr lang="en-US" sz="4000" b="1" baseline="-25000" smtClean="0">
                <a:solidFill>
                  <a:schemeClr val="accent2"/>
                </a:solidFill>
                <a:sym typeface="Symbol" panose="05050102010706020507" pitchFamily="18" charset="2"/>
              </a:rPr>
              <a:t>4</a:t>
            </a:r>
          </a:p>
          <a:p>
            <a:pPr marL="609600" indent="-609600" algn="ctr" eaLnBrk="1" hangingPunct="1">
              <a:buFontTx/>
              <a:buNone/>
            </a:pPr>
            <a:r>
              <a:rPr lang="en-US" sz="4000" b="1" smtClean="0">
                <a:solidFill>
                  <a:schemeClr val="accent2"/>
                </a:solidFill>
                <a:sym typeface="Symbol" panose="05050102010706020507" pitchFamily="18" charset="2"/>
              </a:rPr>
              <a:t>Si + O</a:t>
            </a:r>
            <a:r>
              <a:rPr lang="en-US" sz="4000" b="1" baseline="-25000" smtClean="0">
                <a:solidFill>
                  <a:schemeClr val="accent2"/>
                </a:solidFill>
                <a:sym typeface="Symbol" panose="05050102010706020507" pitchFamily="18" charset="2"/>
              </a:rPr>
              <a:t>2</a:t>
            </a:r>
            <a:r>
              <a:rPr lang="en-US" sz="4000" b="1" smtClean="0">
                <a:solidFill>
                  <a:schemeClr val="accent2"/>
                </a:solidFill>
                <a:sym typeface="Symbol" panose="05050102010706020507" pitchFamily="18" charset="2"/>
              </a:rPr>
              <a:t>  SiO</a:t>
            </a:r>
            <a:r>
              <a:rPr lang="en-US" sz="4000" b="1" baseline="-25000" smtClean="0">
                <a:solidFill>
                  <a:schemeClr val="accent2"/>
                </a:solidFill>
                <a:sym typeface="Symbol" panose="05050102010706020507" pitchFamily="18" charset="2"/>
              </a:rPr>
              <a:t>2</a:t>
            </a:r>
            <a:endParaRPr lang="en-US" sz="4000" b="1" smtClean="0">
              <a:solidFill>
                <a:schemeClr val="accent2"/>
              </a:solidFill>
              <a:sym typeface="Symbol" panose="05050102010706020507" pitchFamily="18" charset="2"/>
            </a:endParaRPr>
          </a:p>
          <a:p>
            <a:pPr marL="609600" indent="-609600" algn="ctr" eaLnBrk="1" hangingPunct="1">
              <a:buFontTx/>
              <a:buNone/>
            </a:pPr>
            <a:r>
              <a:rPr lang="en-US" sz="4000" b="1" smtClean="0">
                <a:solidFill>
                  <a:schemeClr val="accent2"/>
                </a:solidFill>
              </a:rPr>
              <a:t>Si + C </a:t>
            </a:r>
            <a:r>
              <a:rPr lang="en-US" sz="4000" b="1" smtClean="0">
                <a:solidFill>
                  <a:schemeClr val="accent2"/>
                </a:solidFill>
                <a:sym typeface="Symbol" panose="05050102010706020507" pitchFamily="18" charset="2"/>
              </a:rPr>
              <a:t> SiC</a:t>
            </a:r>
            <a:r>
              <a:rPr lang="en-US" sz="4000" smtClean="0">
                <a:sym typeface="Symbol" panose="05050102010706020507" pitchFamily="18" charset="2"/>
              </a:rPr>
              <a:t> (</a:t>
            </a:r>
            <a:r>
              <a:rPr lang="ru-RU" sz="4000" smtClean="0">
                <a:sym typeface="Symbol" panose="05050102010706020507" pitchFamily="18" charset="2"/>
              </a:rPr>
              <a:t>карборунд)</a:t>
            </a:r>
            <a:endParaRPr lang="en-US" sz="4000" smtClean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1125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3300"/>
                </a:solidFill>
              </a:rPr>
              <a:t>Химические свойства кремния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smtClean="0"/>
              <a:t>2) С металлами </a:t>
            </a:r>
          </a:p>
          <a:p>
            <a:pPr marL="609600" indent="-609600" algn="ctr" eaLnBrk="1" hangingPunct="1">
              <a:buFontTx/>
              <a:buNone/>
            </a:pPr>
            <a:r>
              <a:rPr lang="en-US" sz="3600" b="1" smtClean="0">
                <a:solidFill>
                  <a:schemeClr val="accent2"/>
                </a:solidFill>
              </a:rPr>
              <a:t>2Mg + Si </a:t>
            </a:r>
            <a:r>
              <a:rPr lang="en-US" sz="3600" b="1" smtClean="0">
                <a:solidFill>
                  <a:schemeClr val="accent2"/>
                </a:solidFill>
                <a:sym typeface="Symbol" panose="05050102010706020507" pitchFamily="18" charset="2"/>
              </a:rPr>
              <a:t> Mg</a:t>
            </a:r>
            <a:r>
              <a:rPr lang="en-US" sz="3600" b="1" baseline="-25000" smtClean="0">
                <a:solidFill>
                  <a:schemeClr val="accent2"/>
                </a:solidFill>
                <a:sym typeface="Symbol" panose="05050102010706020507" pitchFamily="18" charset="2"/>
              </a:rPr>
              <a:t>2</a:t>
            </a:r>
            <a:r>
              <a:rPr lang="en-US" sz="3600" b="1" smtClean="0">
                <a:solidFill>
                  <a:schemeClr val="accent2"/>
                </a:solidFill>
                <a:sym typeface="Symbol" panose="05050102010706020507" pitchFamily="18" charset="2"/>
              </a:rPr>
              <a:t>Si</a:t>
            </a:r>
            <a:r>
              <a:rPr lang="ru-RU" sz="3600" smtClean="0">
                <a:sym typeface="Symbol" panose="05050102010706020507" pitchFamily="18" charset="2"/>
              </a:rPr>
              <a:t> (силицид магния)</a:t>
            </a:r>
            <a:endParaRPr lang="en-US" sz="3600" smtClean="0">
              <a:sym typeface="Symbol" panose="05050102010706020507" pitchFamily="18" charset="2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547813" y="3357563"/>
            <a:ext cx="6840537" cy="1022350"/>
            <a:chOff x="975" y="2115"/>
            <a:chExt cx="4309" cy="644"/>
          </a:xfrm>
        </p:grpSpPr>
        <p:sp>
          <p:nvSpPr>
            <p:cNvPr id="7173" name="Text Box 4"/>
            <p:cNvSpPr txBox="1">
              <a:spLocks noChangeArrowheads="1"/>
            </p:cNvSpPr>
            <p:nvPr/>
          </p:nvSpPr>
          <p:spPr bwMode="auto">
            <a:xfrm>
              <a:off x="975" y="2115"/>
              <a:ext cx="430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en-US" b="1" smtClean="0">
                  <a:solidFill>
                    <a:srgbClr val="0000FF"/>
                  </a:solidFill>
                </a:rPr>
                <a:t>Mg</a:t>
              </a:r>
              <a:r>
                <a:rPr lang="en-US" b="1" baseline="-25000" smtClean="0">
                  <a:solidFill>
                    <a:srgbClr val="0000FF"/>
                  </a:solidFill>
                </a:rPr>
                <a:t>2</a:t>
              </a:r>
              <a:r>
                <a:rPr lang="en-US" b="1" smtClean="0">
                  <a:solidFill>
                    <a:srgbClr val="0000FF"/>
                  </a:solidFill>
                </a:rPr>
                <a:t>Si + 4HCl </a:t>
              </a:r>
              <a:r>
                <a:rPr lang="en-US" b="1" smtClean="0">
                  <a:solidFill>
                    <a:srgbClr val="0000FF"/>
                  </a:solidFill>
                  <a:sym typeface="Symbol" panose="05050102010706020507" pitchFamily="18" charset="2"/>
                </a:rPr>
                <a:t> SiH</a:t>
              </a:r>
              <a:r>
                <a:rPr lang="en-US" b="1" baseline="-25000" smtClean="0">
                  <a:solidFill>
                    <a:srgbClr val="0000FF"/>
                  </a:solidFill>
                  <a:sym typeface="Symbol" panose="05050102010706020507" pitchFamily="18" charset="2"/>
                </a:rPr>
                <a:t>4</a:t>
              </a:r>
              <a:r>
                <a:rPr lang="en-US" b="1" smtClean="0">
                  <a:solidFill>
                    <a:srgbClr val="0000FF"/>
                  </a:solidFill>
                  <a:sym typeface="Symbol" panose="05050102010706020507" pitchFamily="18" charset="2"/>
                </a:rPr>
                <a:t> + 2MgCl</a:t>
              </a:r>
              <a:r>
                <a:rPr lang="en-US" b="1" baseline="-25000" smtClean="0">
                  <a:solidFill>
                    <a:srgbClr val="0000FF"/>
                  </a:solidFill>
                  <a:sym typeface="Symbol" panose="05050102010706020507" pitchFamily="18" charset="2"/>
                </a:rPr>
                <a:t>2</a:t>
              </a:r>
              <a:endParaRPr lang="en-US" b="1" smtClean="0">
                <a:solidFill>
                  <a:srgbClr val="0000FF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7174" name="Text Box 5"/>
            <p:cNvSpPr txBox="1">
              <a:spLocks noChangeArrowheads="1"/>
            </p:cNvSpPr>
            <p:nvPr/>
          </p:nvSpPr>
          <p:spPr bwMode="auto">
            <a:xfrm>
              <a:off x="3016" y="2432"/>
              <a:ext cx="99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ru-RU" sz="2800" b="1" smtClean="0">
                  <a:solidFill>
                    <a:srgbClr val="000000"/>
                  </a:solidFill>
                </a:rPr>
                <a:t>силан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130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3300"/>
                </a:solidFill>
              </a:rPr>
              <a:t>Химические свойства кремния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mtClean="0"/>
              <a:t>3) </a:t>
            </a:r>
            <a:r>
              <a:rPr lang="ru-RU" smtClean="0"/>
              <a:t>С раствором щелочи</a:t>
            </a:r>
          </a:p>
          <a:p>
            <a:pPr marL="609600" indent="-609600" algn="ctr" eaLnBrk="1" hangingPunct="1">
              <a:buFontTx/>
              <a:buNone/>
            </a:pPr>
            <a:r>
              <a:rPr lang="en-US" sz="3600" b="1" smtClean="0">
                <a:solidFill>
                  <a:schemeClr val="accent2"/>
                </a:solidFill>
              </a:rPr>
              <a:t>Si + 2NaOH + H</a:t>
            </a:r>
            <a:r>
              <a:rPr lang="en-US" sz="3600" b="1" baseline="-25000" smtClean="0">
                <a:solidFill>
                  <a:schemeClr val="accent2"/>
                </a:solidFill>
              </a:rPr>
              <a:t>2</a:t>
            </a:r>
            <a:r>
              <a:rPr lang="en-US" sz="3600" b="1" smtClean="0">
                <a:solidFill>
                  <a:schemeClr val="accent2"/>
                </a:solidFill>
              </a:rPr>
              <a:t>O </a:t>
            </a:r>
            <a:r>
              <a:rPr lang="en-US" sz="3600" b="1" smtClean="0">
                <a:solidFill>
                  <a:schemeClr val="accent2"/>
                </a:solidFill>
                <a:sym typeface="Symbol" panose="05050102010706020507" pitchFamily="18" charset="2"/>
              </a:rPr>
              <a:t> Na</a:t>
            </a:r>
            <a:r>
              <a:rPr lang="en-US" sz="3600" b="1" baseline="-25000" smtClean="0">
                <a:solidFill>
                  <a:schemeClr val="accent2"/>
                </a:solidFill>
                <a:sym typeface="Symbol" panose="05050102010706020507" pitchFamily="18" charset="2"/>
              </a:rPr>
              <a:t>2</a:t>
            </a:r>
            <a:r>
              <a:rPr lang="en-US" sz="3600" b="1" smtClean="0">
                <a:solidFill>
                  <a:schemeClr val="accent2"/>
                </a:solidFill>
                <a:sym typeface="Symbol" panose="05050102010706020507" pitchFamily="18" charset="2"/>
              </a:rPr>
              <a:t>SiO</a:t>
            </a:r>
            <a:r>
              <a:rPr lang="en-US" sz="3600" b="1" baseline="-25000" smtClean="0">
                <a:solidFill>
                  <a:schemeClr val="accent2"/>
                </a:solidFill>
                <a:sym typeface="Symbol" panose="05050102010706020507" pitchFamily="18" charset="2"/>
              </a:rPr>
              <a:t>3</a:t>
            </a:r>
            <a:r>
              <a:rPr lang="en-US" sz="3600" b="1" smtClean="0">
                <a:solidFill>
                  <a:schemeClr val="accent2"/>
                </a:solidFill>
                <a:sym typeface="Symbol" panose="05050102010706020507" pitchFamily="18" charset="2"/>
              </a:rPr>
              <a:t> + 2H</a:t>
            </a:r>
            <a:r>
              <a:rPr lang="en-US" sz="3600" b="1" baseline="-25000" smtClean="0">
                <a:solidFill>
                  <a:schemeClr val="accent2"/>
                </a:solidFill>
                <a:sym typeface="Symbol" panose="05050102010706020507" pitchFamily="18" charset="2"/>
              </a:rPr>
              <a:t>2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003800" y="25654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b="1" smtClean="0">
                <a:solidFill>
                  <a:srgbClr val="000000"/>
                </a:solidFill>
              </a:rPr>
              <a:t>Силикат натрия</a:t>
            </a:r>
          </a:p>
        </p:txBody>
      </p:sp>
    </p:spTree>
    <p:extLst>
      <p:ext uri="{BB962C8B-B14F-4D97-AF65-F5344CB8AC3E}">
        <p14:creationId xmlns:p14="http://schemas.microsoft.com/office/powerpoint/2010/main" val="271980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38188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FF3300"/>
                </a:solidFill>
              </a:rPr>
              <a:t>Получение кремния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eaLnBrk="1" hangingPunct="1"/>
            <a:r>
              <a:rPr lang="ru-RU" smtClean="0"/>
              <a:t>В промышленности</a:t>
            </a:r>
          </a:p>
          <a:p>
            <a:pPr algn="ctr" eaLnBrk="1" hangingPunct="1">
              <a:buFontTx/>
              <a:buNone/>
            </a:pPr>
            <a:r>
              <a:rPr lang="en-US" sz="4000" b="1" smtClean="0">
                <a:solidFill>
                  <a:schemeClr val="accent2"/>
                </a:solidFill>
              </a:rPr>
              <a:t>2C + SiO</a:t>
            </a:r>
            <a:r>
              <a:rPr lang="en-US" sz="4000" b="1" baseline="-25000" smtClean="0">
                <a:solidFill>
                  <a:schemeClr val="accent2"/>
                </a:solidFill>
              </a:rPr>
              <a:t>2</a:t>
            </a:r>
            <a:r>
              <a:rPr lang="en-US" sz="4000" b="1" smtClean="0">
                <a:solidFill>
                  <a:schemeClr val="accent2"/>
                </a:solidFill>
              </a:rPr>
              <a:t> </a:t>
            </a:r>
            <a:r>
              <a:rPr lang="en-US" sz="4000" b="1" smtClean="0">
                <a:solidFill>
                  <a:schemeClr val="accent2"/>
                </a:solidFill>
                <a:sym typeface="Symbol" panose="05050102010706020507" pitchFamily="18" charset="2"/>
              </a:rPr>
              <a:t> Si + 2CO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В лаборатории</a:t>
            </a:r>
            <a:endParaRPr lang="en-US" smtClean="0"/>
          </a:p>
          <a:p>
            <a:pPr algn="ctr" eaLnBrk="1" hangingPunct="1">
              <a:buFontTx/>
              <a:buNone/>
            </a:pPr>
            <a:r>
              <a:rPr lang="en-US" sz="3600" b="1" smtClean="0">
                <a:solidFill>
                  <a:schemeClr val="accent2"/>
                </a:solidFill>
              </a:rPr>
              <a:t>2Mg + SiO</a:t>
            </a:r>
            <a:r>
              <a:rPr lang="en-US" sz="3600" b="1" baseline="-25000" smtClean="0">
                <a:solidFill>
                  <a:schemeClr val="accent2"/>
                </a:solidFill>
              </a:rPr>
              <a:t>2</a:t>
            </a:r>
            <a:r>
              <a:rPr lang="en-US" sz="3600" b="1" smtClean="0">
                <a:solidFill>
                  <a:schemeClr val="accent2"/>
                </a:solidFill>
              </a:rPr>
              <a:t> </a:t>
            </a:r>
            <a:r>
              <a:rPr lang="en-US" sz="3600" b="1" smtClean="0">
                <a:solidFill>
                  <a:schemeClr val="accent2"/>
                </a:solidFill>
                <a:sym typeface="Symbol" panose="05050102010706020507" pitchFamily="18" charset="2"/>
              </a:rPr>
              <a:t> Si + 2MgO</a:t>
            </a:r>
          </a:p>
        </p:txBody>
      </p:sp>
    </p:spTree>
    <p:extLst>
      <p:ext uri="{BB962C8B-B14F-4D97-AF65-F5344CB8AC3E}">
        <p14:creationId xmlns:p14="http://schemas.microsoft.com/office/powerpoint/2010/main" val="183543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3960813" cy="2906713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250825" y="3429000"/>
            <a:ext cx="37449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000" b="1" smtClean="0">
                <a:solidFill>
                  <a:srgbClr val="000000"/>
                </a:solidFill>
              </a:rPr>
              <a:t>Атомная кристаллическая решётка</a:t>
            </a: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4572000" y="476250"/>
            <a:ext cx="439261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800" b="1" smtClean="0">
                <a:solidFill>
                  <a:srgbClr val="FF3300"/>
                </a:solidFill>
              </a:rPr>
              <a:t>Оксид кремния </a:t>
            </a:r>
            <a:r>
              <a:rPr lang="en-US" sz="2800" b="1" smtClean="0">
                <a:solidFill>
                  <a:srgbClr val="FF3300"/>
                </a:solidFill>
              </a:rPr>
              <a:t>SiO</a:t>
            </a:r>
            <a:r>
              <a:rPr lang="en-US" sz="2800" b="1" baseline="-25000" smtClean="0">
                <a:solidFill>
                  <a:srgbClr val="FF3300"/>
                </a:solidFill>
              </a:rPr>
              <a:t>2</a:t>
            </a:r>
            <a:r>
              <a:rPr lang="en-US" sz="2800" smtClean="0">
                <a:solidFill>
                  <a:srgbClr val="000000"/>
                </a:solidFill>
              </a:rPr>
              <a:t> – </a:t>
            </a:r>
            <a:r>
              <a:rPr lang="ru-RU" sz="2800" smtClean="0">
                <a:solidFill>
                  <a:srgbClr val="000000"/>
                </a:solidFill>
              </a:rPr>
              <a:t>твердое тугоплавкое кристаллическое вещество. </a:t>
            </a:r>
          </a:p>
        </p:txBody>
      </p:sp>
      <p:pic>
        <p:nvPicPr>
          <p:cNvPr id="10245" name="Picture 7" descr="квар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852738"/>
            <a:ext cx="4819650" cy="3633787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91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Халцед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88913"/>
            <a:ext cx="3263900" cy="244316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аметис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3241675" cy="2413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1439863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b="1" smtClean="0">
                <a:solidFill>
                  <a:srgbClr val="000000"/>
                </a:solidFill>
              </a:rPr>
              <a:t>аметист</a:t>
            </a:r>
          </a:p>
        </p:txBody>
      </p:sp>
      <p:pic>
        <p:nvPicPr>
          <p:cNvPr id="11269" name="Picture 5" descr="Горный хрустал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916113"/>
            <a:ext cx="3457575" cy="2593975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700338" y="3644900"/>
            <a:ext cx="3168650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b="1" smtClean="0">
                <a:solidFill>
                  <a:srgbClr val="000000"/>
                </a:solidFill>
              </a:rPr>
              <a:t>Горный хрусталь</a:t>
            </a:r>
          </a:p>
        </p:txBody>
      </p:sp>
      <p:pic>
        <p:nvPicPr>
          <p:cNvPr id="11271" name="Picture 7" descr="Кремен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221163"/>
            <a:ext cx="3241675" cy="245586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7164388" y="4365625"/>
            <a:ext cx="1584325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b="1" smtClean="0">
                <a:solidFill>
                  <a:srgbClr val="000000"/>
                </a:solidFill>
              </a:rPr>
              <a:t>кремень</a:t>
            </a:r>
          </a:p>
        </p:txBody>
      </p:sp>
      <p:pic>
        <p:nvPicPr>
          <p:cNvPr id="11273" name="Picture 9" descr="Оникс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32288"/>
            <a:ext cx="3024187" cy="227965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50825" y="4437063"/>
            <a:ext cx="1584325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b="1" smtClean="0">
                <a:solidFill>
                  <a:srgbClr val="000000"/>
                </a:solidFill>
              </a:rPr>
              <a:t>оникс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7092950" y="260350"/>
            <a:ext cx="17272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b="1" smtClean="0">
                <a:solidFill>
                  <a:srgbClr val="000000"/>
                </a:solidFill>
              </a:rPr>
              <a:t>халцедон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563938" y="5084763"/>
            <a:ext cx="1655762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4800" b="1" smtClean="0">
                <a:solidFill>
                  <a:srgbClr val="000000"/>
                </a:solidFill>
              </a:rPr>
              <a:t>SiO</a:t>
            </a:r>
            <a:r>
              <a:rPr lang="en-US" sz="4800" b="1" baseline="-25000" smtClean="0">
                <a:solidFill>
                  <a:srgbClr val="000000"/>
                </a:solidFill>
              </a:rPr>
              <a:t>2</a:t>
            </a:r>
            <a:endParaRPr lang="ru-RU" sz="4800" b="1" smtClean="0">
              <a:solidFill>
                <a:srgbClr val="000000"/>
              </a:solidFill>
            </a:endParaRP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3708400" y="549275"/>
            <a:ext cx="1655763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4800" b="1" smtClean="0">
                <a:solidFill>
                  <a:srgbClr val="000000"/>
                </a:solidFill>
              </a:rPr>
              <a:t>SiO</a:t>
            </a:r>
            <a:r>
              <a:rPr lang="en-US" sz="4800" b="1" baseline="-25000" smtClean="0">
                <a:solidFill>
                  <a:srgbClr val="000000"/>
                </a:solidFill>
              </a:rPr>
              <a:t>2</a:t>
            </a:r>
            <a:endParaRPr lang="ru-RU" sz="4800" b="1" smtClean="0">
              <a:solidFill>
                <a:srgbClr val="000000"/>
              </a:solidFill>
            </a:endParaRP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539750" y="3068638"/>
            <a:ext cx="1655763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4800" b="1" smtClean="0">
                <a:solidFill>
                  <a:srgbClr val="000000"/>
                </a:solidFill>
              </a:rPr>
              <a:t>SiO</a:t>
            </a:r>
            <a:r>
              <a:rPr lang="en-US" sz="4800" b="1" baseline="-25000" smtClean="0">
                <a:solidFill>
                  <a:srgbClr val="000000"/>
                </a:solidFill>
              </a:rPr>
              <a:t>2</a:t>
            </a:r>
            <a:endParaRPr lang="ru-RU" sz="4800" b="1" smtClean="0">
              <a:solidFill>
                <a:srgbClr val="000000"/>
              </a:solidFill>
            </a:endParaRP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6877050" y="2924175"/>
            <a:ext cx="1655763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4800" b="1" smtClean="0">
                <a:solidFill>
                  <a:srgbClr val="000000"/>
                </a:solidFill>
              </a:rPr>
              <a:t>SiO</a:t>
            </a:r>
            <a:r>
              <a:rPr lang="en-US" sz="4800" b="1" baseline="-25000" smtClean="0">
                <a:solidFill>
                  <a:srgbClr val="000000"/>
                </a:solidFill>
              </a:rPr>
              <a:t>2</a:t>
            </a:r>
            <a:endParaRPr lang="ru-RU" sz="4800" b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68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FF3300"/>
                </a:solidFill>
              </a:rPr>
              <a:t>Химические свойства </a:t>
            </a:r>
            <a:r>
              <a:rPr lang="en-US" sz="4000" b="1" smtClean="0">
                <a:solidFill>
                  <a:srgbClr val="FF3300"/>
                </a:solidFill>
              </a:rPr>
              <a:t>SiO</a:t>
            </a:r>
            <a:r>
              <a:rPr lang="en-US" sz="4000" b="1" baseline="-25000" smtClean="0">
                <a:solidFill>
                  <a:srgbClr val="FF3300"/>
                </a:solidFill>
              </a:rPr>
              <a:t>2</a:t>
            </a:r>
            <a:endParaRPr lang="ru-RU" sz="4000" b="1" smtClean="0">
              <a:solidFill>
                <a:srgbClr val="FF3300"/>
              </a:solidFill>
            </a:endParaRPr>
          </a:p>
        </p:txBody>
      </p:sp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323850" y="1268413"/>
            <a:ext cx="8208963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AutoNum type="arabicParenR"/>
            </a:pPr>
            <a:r>
              <a:rPr lang="ru-RU" sz="2800" smtClean="0">
                <a:solidFill>
                  <a:srgbClr val="000000"/>
                </a:solidFill>
              </a:rPr>
              <a:t>Кислотный оксид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smtClean="0">
                <a:solidFill>
                  <a:srgbClr val="0000FF"/>
                </a:solidFill>
              </a:rPr>
              <a:t>А) со щелочами:</a:t>
            </a:r>
            <a:r>
              <a:rPr lang="ru-RU" sz="2400" smtClean="0">
                <a:solidFill>
                  <a:srgbClr val="000000"/>
                </a:solidFill>
              </a:rPr>
              <a:t> </a:t>
            </a:r>
            <a:r>
              <a:rPr lang="en-US" sz="2800" b="1" smtClean="0">
                <a:solidFill>
                  <a:srgbClr val="000000"/>
                </a:solidFill>
              </a:rPr>
              <a:t>SiO</a:t>
            </a:r>
            <a:r>
              <a:rPr lang="en-US" sz="2800" b="1" baseline="-25000" smtClean="0">
                <a:solidFill>
                  <a:srgbClr val="000000"/>
                </a:solidFill>
              </a:rPr>
              <a:t>2</a:t>
            </a:r>
            <a:r>
              <a:rPr lang="en-US" sz="2800" b="1" smtClean="0">
                <a:solidFill>
                  <a:srgbClr val="000000"/>
                </a:solidFill>
              </a:rPr>
              <a:t> + 2NaOH </a:t>
            </a:r>
            <a:r>
              <a:rPr lang="en-US" sz="2800" b="1" smtClean="0">
                <a:solidFill>
                  <a:srgbClr val="000000"/>
                </a:solidFill>
                <a:sym typeface="Symbol" panose="05050102010706020507" pitchFamily="18" charset="2"/>
              </a:rPr>
              <a:t> Na</a:t>
            </a:r>
            <a:r>
              <a:rPr lang="en-US" sz="2800" b="1" baseline="-25000" smtClean="0">
                <a:solidFill>
                  <a:srgbClr val="000000"/>
                </a:solidFill>
                <a:sym typeface="Symbol" panose="05050102010706020507" pitchFamily="18" charset="2"/>
              </a:rPr>
              <a:t>2</a:t>
            </a:r>
            <a:r>
              <a:rPr lang="en-US" sz="2800" b="1" smtClean="0">
                <a:solidFill>
                  <a:srgbClr val="000000"/>
                </a:solidFill>
                <a:sym typeface="Symbol" panose="05050102010706020507" pitchFamily="18" charset="2"/>
              </a:rPr>
              <a:t>SiO</a:t>
            </a:r>
            <a:r>
              <a:rPr lang="en-US" sz="2800" b="1" baseline="-25000" smtClean="0">
                <a:solidFill>
                  <a:srgbClr val="000000"/>
                </a:solidFill>
                <a:sym typeface="Symbol" panose="05050102010706020507" pitchFamily="18" charset="2"/>
              </a:rPr>
              <a:t>3</a:t>
            </a:r>
            <a:r>
              <a:rPr lang="en-US" sz="2800" b="1" smtClean="0">
                <a:solidFill>
                  <a:srgbClr val="000000"/>
                </a:solidFill>
                <a:sym typeface="Symbol" panose="05050102010706020507" pitchFamily="18" charset="2"/>
              </a:rPr>
              <a:t> + H</a:t>
            </a:r>
            <a:r>
              <a:rPr lang="en-US" sz="2800" b="1" baseline="-25000" smtClean="0">
                <a:solidFill>
                  <a:srgbClr val="000000"/>
                </a:solidFill>
                <a:sym typeface="Symbol" panose="05050102010706020507" pitchFamily="18" charset="2"/>
              </a:rPr>
              <a:t>2</a:t>
            </a:r>
            <a:r>
              <a:rPr lang="en-US" sz="2800" b="1" smtClean="0">
                <a:solidFill>
                  <a:srgbClr val="000000"/>
                </a:solidFill>
                <a:sym typeface="Symbol" panose="05050102010706020507" pitchFamily="18" charset="2"/>
              </a:rPr>
              <a:t>O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2400" smtClean="0">
                <a:solidFill>
                  <a:srgbClr val="0000FF"/>
                </a:solidFill>
                <a:sym typeface="Symbol" panose="05050102010706020507" pitchFamily="18" charset="2"/>
              </a:rPr>
              <a:t>Б) с основными оксидами:</a:t>
            </a:r>
            <a:r>
              <a:rPr lang="ru-RU" sz="2400" smtClean="0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en-US" b="1" smtClean="0">
                <a:solidFill>
                  <a:srgbClr val="000000"/>
                </a:solidFill>
                <a:sym typeface="Symbol" panose="05050102010706020507" pitchFamily="18" charset="2"/>
              </a:rPr>
              <a:t>SiO</a:t>
            </a:r>
            <a:r>
              <a:rPr lang="en-US" b="1" baseline="-25000" smtClean="0">
                <a:solidFill>
                  <a:srgbClr val="000000"/>
                </a:solidFill>
                <a:sym typeface="Symbol" panose="05050102010706020507" pitchFamily="18" charset="2"/>
              </a:rPr>
              <a:t>2</a:t>
            </a:r>
            <a:r>
              <a:rPr lang="en-US" b="1" smtClean="0">
                <a:solidFill>
                  <a:srgbClr val="000000"/>
                </a:solidFill>
                <a:sym typeface="Symbol" panose="05050102010706020507" pitchFamily="18" charset="2"/>
              </a:rPr>
              <a:t> + CaO  CaSiO</a:t>
            </a:r>
            <a:r>
              <a:rPr lang="en-US" b="1" baseline="-25000" smtClean="0">
                <a:solidFill>
                  <a:srgbClr val="000000"/>
                </a:solidFill>
                <a:sym typeface="Symbol" panose="05050102010706020507" pitchFamily="18" charset="2"/>
              </a:rPr>
              <a:t>3</a:t>
            </a:r>
            <a:endParaRPr lang="en-US" b="1" smtClean="0">
              <a:solidFill>
                <a:srgbClr val="000000"/>
              </a:solidFill>
              <a:sym typeface="Symbol" panose="05050102010706020507" pitchFamily="18" charset="2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endParaRPr lang="ru-RU" sz="2400" smtClean="0">
              <a:solidFill>
                <a:srgbClr val="000000"/>
              </a:solidFill>
            </a:endParaRPr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323850" y="3573463"/>
            <a:ext cx="8496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2800" smtClean="0">
                <a:solidFill>
                  <a:srgbClr val="000000"/>
                </a:solidFill>
              </a:rPr>
              <a:t>2) C </a:t>
            </a:r>
            <a:r>
              <a:rPr lang="ru-RU" sz="2800" smtClean="0">
                <a:solidFill>
                  <a:srgbClr val="000000"/>
                </a:solidFill>
              </a:rPr>
              <a:t>солями: </a:t>
            </a:r>
            <a:r>
              <a:rPr lang="en-US" sz="2800" b="1" smtClean="0">
                <a:solidFill>
                  <a:srgbClr val="000000"/>
                </a:solidFill>
              </a:rPr>
              <a:t>SiO</a:t>
            </a:r>
            <a:r>
              <a:rPr lang="en-US" sz="2800" b="1" baseline="-25000" smtClean="0">
                <a:solidFill>
                  <a:srgbClr val="000000"/>
                </a:solidFill>
              </a:rPr>
              <a:t>2</a:t>
            </a:r>
            <a:r>
              <a:rPr lang="en-US" sz="2800" b="1" smtClean="0">
                <a:solidFill>
                  <a:srgbClr val="000000"/>
                </a:solidFill>
              </a:rPr>
              <a:t> + CaCO</a:t>
            </a:r>
            <a:r>
              <a:rPr lang="en-US" sz="2800" b="1" baseline="-25000" smtClean="0">
                <a:solidFill>
                  <a:srgbClr val="000000"/>
                </a:solidFill>
              </a:rPr>
              <a:t>3</a:t>
            </a:r>
            <a:r>
              <a:rPr lang="en-US" sz="2800" b="1" smtClean="0">
                <a:solidFill>
                  <a:srgbClr val="000000"/>
                </a:solidFill>
              </a:rPr>
              <a:t> </a:t>
            </a:r>
            <a:r>
              <a:rPr lang="en-US" sz="2800" b="1" smtClean="0">
                <a:solidFill>
                  <a:srgbClr val="000000"/>
                </a:solidFill>
                <a:sym typeface="Symbol" panose="05050102010706020507" pitchFamily="18" charset="2"/>
              </a:rPr>
              <a:t> CaSiO</a:t>
            </a:r>
            <a:r>
              <a:rPr lang="en-US" sz="2800" b="1" baseline="-25000" smtClean="0">
                <a:solidFill>
                  <a:srgbClr val="000000"/>
                </a:solidFill>
                <a:sym typeface="Symbol" panose="05050102010706020507" pitchFamily="18" charset="2"/>
              </a:rPr>
              <a:t>3</a:t>
            </a:r>
            <a:r>
              <a:rPr lang="en-US" sz="2800" b="1" smtClean="0">
                <a:solidFill>
                  <a:srgbClr val="000000"/>
                </a:solidFill>
                <a:sym typeface="Symbol" panose="05050102010706020507" pitchFamily="18" charset="2"/>
              </a:rPr>
              <a:t> + CO</a:t>
            </a:r>
            <a:r>
              <a:rPr lang="en-US" sz="2800" b="1" baseline="-25000" smtClean="0">
                <a:solidFill>
                  <a:srgbClr val="000000"/>
                </a:solidFill>
                <a:sym typeface="Symbol" panose="05050102010706020507" pitchFamily="18" charset="2"/>
              </a:rPr>
              <a:t>2</a:t>
            </a:r>
            <a:r>
              <a:rPr lang="en-US" sz="2800" b="1" smtClean="0">
                <a:solidFill>
                  <a:srgbClr val="000000"/>
                </a:solidFill>
                <a:sym typeface="Symbol" panose="05050102010706020507" pitchFamily="18" charset="2"/>
              </a:rPr>
              <a:t></a:t>
            </a:r>
          </a:p>
        </p:txBody>
      </p:sp>
    </p:spTree>
    <p:extLst>
      <p:ext uri="{BB962C8B-B14F-4D97-AF65-F5344CB8AC3E}">
        <p14:creationId xmlns:p14="http://schemas.microsoft.com/office/powerpoint/2010/main" val="33064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497888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1042988" y="333375"/>
            <a:ext cx="72723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sz="3600" smtClean="0">
                <a:solidFill>
                  <a:srgbClr val="FF3300"/>
                </a:solidFill>
              </a:rPr>
              <a:t>Применение оксида кремния</a:t>
            </a:r>
          </a:p>
        </p:txBody>
      </p:sp>
    </p:spTree>
    <p:extLst>
      <p:ext uri="{BB962C8B-B14F-4D97-AF65-F5344CB8AC3E}">
        <p14:creationId xmlns:p14="http://schemas.microsoft.com/office/powerpoint/2010/main" val="370627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smtClean="0"/>
              <a:t>Кремниевая кислота </a:t>
            </a:r>
            <a:r>
              <a:rPr lang="en-US" b="1" smtClean="0">
                <a:solidFill>
                  <a:srgbClr val="FF3300"/>
                </a:solidFill>
              </a:rPr>
              <a:t>H</a:t>
            </a:r>
            <a:r>
              <a:rPr lang="en-US" b="1" baseline="-25000" smtClean="0">
                <a:solidFill>
                  <a:srgbClr val="FF3300"/>
                </a:solidFill>
              </a:rPr>
              <a:t>2</a:t>
            </a:r>
            <a:r>
              <a:rPr lang="en-US" b="1" smtClean="0">
                <a:solidFill>
                  <a:srgbClr val="FF3300"/>
                </a:solidFill>
              </a:rPr>
              <a:t>SiO</a:t>
            </a:r>
            <a:r>
              <a:rPr lang="en-US" b="1" baseline="-25000" smtClean="0">
                <a:solidFill>
                  <a:srgbClr val="FF3300"/>
                </a:solidFill>
              </a:rPr>
              <a:t>3</a:t>
            </a:r>
            <a:endParaRPr lang="ru-RU" b="1" smtClean="0">
              <a:solidFill>
                <a:srgbClr val="FF3300"/>
              </a:solidFill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11188" y="1773238"/>
            <a:ext cx="80645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b="1" smtClean="0">
                <a:solidFill>
                  <a:srgbClr val="0000FF"/>
                </a:solidFill>
              </a:rPr>
              <a:t>Na</a:t>
            </a:r>
            <a:r>
              <a:rPr lang="en-US" b="1" baseline="-25000" smtClean="0">
                <a:solidFill>
                  <a:srgbClr val="0000FF"/>
                </a:solidFill>
              </a:rPr>
              <a:t>2</a:t>
            </a:r>
            <a:r>
              <a:rPr lang="en-US" b="1" smtClean="0">
                <a:solidFill>
                  <a:srgbClr val="0000FF"/>
                </a:solidFill>
              </a:rPr>
              <a:t>SiO</a:t>
            </a:r>
            <a:r>
              <a:rPr lang="en-US" b="1" baseline="-25000" smtClean="0">
                <a:solidFill>
                  <a:srgbClr val="0000FF"/>
                </a:solidFill>
              </a:rPr>
              <a:t>3</a:t>
            </a:r>
            <a:r>
              <a:rPr lang="en-US" b="1" smtClean="0">
                <a:solidFill>
                  <a:srgbClr val="0000FF"/>
                </a:solidFill>
              </a:rPr>
              <a:t> + 2HCl </a:t>
            </a:r>
            <a:r>
              <a:rPr lang="en-US" b="1" smtClean="0">
                <a:solidFill>
                  <a:srgbClr val="0000FF"/>
                </a:solidFill>
                <a:sym typeface="Symbol" panose="05050102010706020507" pitchFamily="18" charset="2"/>
              </a:rPr>
              <a:t> 2NaCl + H</a:t>
            </a:r>
            <a:r>
              <a:rPr lang="en-US" b="1" baseline="-25000" smtClean="0">
                <a:solidFill>
                  <a:srgbClr val="0000FF"/>
                </a:solidFill>
                <a:sym typeface="Symbol" panose="05050102010706020507" pitchFamily="18" charset="2"/>
              </a:rPr>
              <a:t>2</a:t>
            </a:r>
            <a:r>
              <a:rPr lang="en-US" b="1" smtClean="0">
                <a:solidFill>
                  <a:srgbClr val="0000FF"/>
                </a:solidFill>
                <a:sym typeface="Symbol" panose="05050102010706020507" pitchFamily="18" charset="2"/>
              </a:rPr>
              <a:t>SiO</a:t>
            </a:r>
            <a:r>
              <a:rPr lang="en-US" b="1" baseline="-25000" smtClean="0">
                <a:solidFill>
                  <a:srgbClr val="0000FF"/>
                </a:solidFill>
                <a:sym typeface="Symbol" panose="05050102010706020507" pitchFamily="18" charset="2"/>
              </a:rPr>
              <a:t>3</a:t>
            </a:r>
            <a:r>
              <a:rPr lang="en-US" b="1" smtClean="0">
                <a:solidFill>
                  <a:srgbClr val="0000FF"/>
                </a:solidFill>
                <a:sym typeface="Symbol" panose="05050102010706020507" pitchFamily="18" charset="2"/>
              </a:rPr>
              <a:t>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b="1" smtClean="0">
                <a:solidFill>
                  <a:srgbClr val="0000FF"/>
                </a:solidFill>
                <a:sym typeface="Symbol" panose="05050102010706020507" pitchFamily="18" charset="2"/>
              </a:rPr>
              <a:t>SiO</a:t>
            </a:r>
            <a:r>
              <a:rPr lang="en-US" b="1" baseline="-25000" smtClean="0">
                <a:solidFill>
                  <a:srgbClr val="0000FF"/>
                </a:solidFill>
                <a:sym typeface="Symbol" panose="05050102010706020507" pitchFamily="18" charset="2"/>
              </a:rPr>
              <a:t>3</a:t>
            </a:r>
            <a:r>
              <a:rPr lang="en-US" b="1" baseline="30000" smtClean="0">
                <a:solidFill>
                  <a:srgbClr val="0000FF"/>
                </a:solidFill>
                <a:sym typeface="Symbol" panose="05050102010706020507" pitchFamily="18" charset="2"/>
              </a:rPr>
              <a:t>2-</a:t>
            </a:r>
            <a:r>
              <a:rPr lang="en-US" b="1" smtClean="0">
                <a:solidFill>
                  <a:srgbClr val="0000FF"/>
                </a:solidFill>
                <a:sym typeface="Symbol" panose="05050102010706020507" pitchFamily="18" charset="2"/>
              </a:rPr>
              <a:t> + 2H</a:t>
            </a:r>
            <a:r>
              <a:rPr lang="en-US" b="1" baseline="30000" smtClean="0">
                <a:solidFill>
                  <a:srgbClr val="0000FF"/>
                </a:solidFill>
                <a:sym typeface="Symbol" panose="05050102010706020507" pitchFamily="18" charset="2"/>
              </a:rPr>
              <a:t>+</a:t>
            </a:r>
            <a:r>
              <a:rPr lang="en-US" b="1" smtClean="0">
                <a:solidFill>
                  <a:srgbClr val="0000FF"/>
                </a:solidFill>
                <a:sym typeface="Symbol" panose="05050102010706020507" pitchFamily="18" charset="2"/>
              </a:rPr>
              <a:t>  H</a:t>
            </a:r>
            <a:r>
              <a:rPr lang="en-US" b="1" baseline="-25000" smtClean="0">
                <a:solidFill>
                  <a:srgbClr val="0000FF"/>
                </a:solidFill>
                <a:sym typeface="Symbol" panose="05050102010706020507" pitchFamily="18" charset="2"/>
              </a:rPr>
              <a:t>2</a:t>
            </a:r>
            <a:r>
              <a:rPr lang="en-US" b="1" smtClean="0">
                <a:solidFill>
                  <a:srgbClr val="0000FF"/>
                </a:solidFill>
                <a:sym typeface="Symbol" panose="05050102010706020507" pitchFamily="18" charset="2"/>
              </a:rPr>
              <a:t>SiO</a:t>
            </a:r>
            <a:r>
              <a:rPr lang="en-US" b="1" baseline="-25000" smtClean="0">
                <a:solidFill>
                  <a:srgbClr val="0000FF"/>
                </a:solidFill>
                <a:sym typeface="Symbol" panose="05050102010706020507" pitchFamily="18" charset="2"/>
              </a:rPr>
              <a:t>3</a:t>
            </a:r>
            <a:r>
              <a:rPr lang="en-US" b="1" smtClean="0">
                <a:solidFill>
                  <a:srgbClr val="0000FF"/>
                </a:solidFill>
                <a:sym typeface="Symbol" panose="05050102010706020507" pitchFamily="18" charset="2"/>
              </a:rPr>
              <a:t>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11188" y="4221163"/>
            <a:ext cx="74898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3600" b="1" smtClean="0">
                <a:solidFill>
                  <a:srgbClr val="000000"/>
                </a:solidFill>
              </a:rPr>
              <a:t>H</a:t>
            </a:r>
            <a:r>
              <a:rPr lang="en-US" sz="3600" b="1" baseline="-25000" smtClean="0">
                <a:solidFill>
                  <a:srgbClr val="000000"/>
                </a:solidFill>
              </a:rPr>
              <a:t>2</a:t>
            </a:r>
            <a:r>
              <a:rPr lang="en-US" sz="3600" b="1" smtClean="0">
                <a:solidFill>
                  <a:srgbClr val="000000"/>
                </a:solidFill>
              </a:rPr>
              <a:t>SiO</a:t>
            </a:r>
            <a:r>
              <a:rPr lang="en-US" sz="3600" b="1" baseline="-25000" smtClean="0">
                <a:solidFill>
                  <a:srgbClr val="000000"/>
                </a:solidFill>
              </a:rPr>
              <a:t>3</a:t>
            </a:r>
            <a:r>
              <a:rPr lang="en-US" sz="3600" b="1" smtClean="0">
                <a:solidFill>
                  <a:srgbClr val="000000"/>
                </a:solidFill>
              </a:rPr>
              <a:t> </a:t>
            </a:r>
            <a:r>
              <a:rPr lang="en-US" sz="3600" b="1" smtClean="0">
                <a:solidFill>
                  <a:srgbClr val="000000"/>
                </a:solidFill>
                <a:sym typeface="Symbol" panose="05050102010706020507" pitchFamily="18" charset="2"/>
              </a:rPr>
              <a:t> SiO</a:t>
            </a:r>
            <a:r>
              <a:rPr lang="en-US" sz="3600" b="1" baseline="-25000" smtClean="0">
                <a:solidFill>
                  <a:srgbClr val="000000"/>
                </a:solidFill>
                <a:sym typeface="Symbol" panose="05050102010706020507" pitchFamily="18" charset="2"/>
              </a:rPr>
              <a:t>2</a:t>
            </a:r>
            <a:r>
              <a:rPr lang="en-US" sz="3600" b="1" smtClean="0">
                <a:solidFill>
                  <a:srgbClr val="000000"/>
                </a:solidFill>
                <a:sym typeface="Symbol" panose="05050102010706020507" pitchFamily="18" charset="2"/>
              </a:rPr>
              <a:t> + H</a:t>
            </a:r>
            <a:r>
              <a:rPr lang="en-US" sz="3600" b="1" baseline="-25000" smtClean="0">
                <a:solidFill>
                  <a:srgbClr val="000000"/>
                </a:solidFill>
                <a:sym typeface="Symbol" panose="05050102010706020507" pitchFamily="18" charset="2"/>
              </a:rPr>
              <a:t>2</a:t>
            </a:r>
            <a:r>
              <a:rPr lang="en-US" sz="3600" b="1" smtClean="0">
                <a:solidFill>
                  <a:srgbClr val="000000"/>
                </a:solidFill>
                <a:sym typeface="Symbol" panose="05050102010706020507" pitchFamily="18" charset="2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88980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8064500" cy="6194425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20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207</TotalTime>
  <Words>201</Words>
  <Application>Microsoft Office PowerPoint</Application>
  <PresentationFormat>Экран (4:3)</PresentationFormat>
  <Paragraphs>47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6" baseType="lpstr">
      <vt:lpstr>Arial</vt:lpstr>
      <vt:lpstr>Calibri</vt:lpstr>
      <vt:lpstr>Lucida Sans Unicode</vt:lpstr>
      <vt:lpstr>Symbol</vt:lpstr>
      <vt:lpstr>Verdana</vt:lpstr>
      <vt:lpstr>Wingdings 2</vt:lpstr>
      <vt:lpstr>Wingdings 3</vt:lpstr>
      <vt:lpstr>Открытая</vt:lpstr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Кремний и его соединения</vt:lpstr>
      <vt:lpstr>Презентация PowerPoint</vt:lpstr>
      <vt:lpstr>Презентация PowerPoint</vt:lpstr>
      <vt:lpstr>Презентация PowerPoint</vt:lpstr>
      <vt:lpstr>Химические свойства кремния</vt:lpstr>
      <vt:lpstr>Химические свойства кремния</vt:lpstr>
      <vt:lpstr>Химические свойства кремния</vt:lpstr>
      <vt:lpstr>Получение кремния</vt:lpstr>
      <vt:lpstr>Презентация PowerPoint</vt:lpstr>
      <vt:lpstr>Презентация PowerPoint</vt:lpstr>
      <vt:lpstr>Химические свойства SiO2</vt:lpstr>
      <vt:lpstr>Презентация PowerPoint</vt:lpstr>
      <vt:lpstr>Кремниевая кислота H2SiO3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25</cp:revision>
  <dcterms:modified xsi:type="dcterms:W3CDTF">2017-01-26T08:15:53Z</dcterms:modified>
</cp:coreProperties>
</file>